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  <Override PartName="/ppt/charts/style6.xml" ContentType="application/vnd.ms-office.chartstyle+xml"/>
  <Override PartName="/ppt/charts/colors6.xml" ContentType="application/vnd.ms-office.chartcolorstyle+xml"/>
  <Override PartName="/ppt/charts/style7.xml" ContentType="application/vnd.ms-office.chartstyle+xml"/>
  <Override PartName="/ppt/charts/colors7.xml" ContentType="application/vnd.ms-office.chartcolorstyle+xml"/>
  <Override PartName="/ppt/charts/style8.xml" ContentType="application/vnd.ms-office.chartstyle+xml"/>
  <Override PartName="/ppt/charts/colors8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68" r:id="rId3"/>
    <p:sldId id="270" r:id="rId4"/>
    <p:sldId id="267" r:id="rId5"/>
    <p:sldId id="282" r:id="rId6"/>
    <p:sldId id="273" r:id="rId7"/>
    <p:sldId id="272" r:id="rId8"/>
    <p:sldId id="275" r:id="rId9"/>
    <p:sldId id="283" r:id="rId10"/>
    <p:sldId id="284" r:id="rId11"/>
    <p:sldId id="27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404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CACD570D-81D6-42B9-A51A-63659FAFF459}" type="VALUE">
                      <a:rPr lang="en-US" smtClean="0"/>
                      <a:pPr/>
                      <a:t>[ЗНАЧЕНИЕ]</a:t>
                    </a:fld>
                    <a:r>
                      <a:rPr lang="en-US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8.5959640847986699E-2"/>
                  <c:y val="-9.673645594519665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4687534718364625"/>
                  <c:y val="3.4234956666563858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</c:v>
                </c:pt>
                <c:pt idx="1">
                  <c:v>10</c:v>
                </c:pt>
                <c:pt idx="2">
                  <c:v>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  <c:pt idx="1">
                  <c:v>10</c:v>
                </c:pt>
                <c:pt idx="2">
                  <c:v>20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01023744"/>
        <c:axId val="101025280"/>
      </c:barChart>
      <c:catAx>
        <c:axId val="101023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1025280"/>
        <c:crosses val="autoZero"/>
        <c:auto val="1"/>
        <c:lblAlgn val="ctr"/>
        <c:lblOffset val="100"/>
        <c:noMultiLvlLbl val="0"/>
      </c:catAx>
      <c:valAx>
        <c:axId val="101025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1023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13786240"/>
        <c:axId val="113796224"/>
      </c:barChart>
      <c:catAx>
        <c:axId val="113786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3796224"/>
        <c:crosses val="autoZero"/>
        <c:auto val="1"/>
        <c:lblAlgn val="ctr"/>
        <c:lblOffset val="100"/>
        <c:noMultiLvlLbl val="0"/>
      </c:catAx>
      <c:valAx>
        <c:axId val="113796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3786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  <c:pt idx="1">
                  <c:v>6</c:v>
                </c:pt>
                <c:pt idx="2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14915584"/>
        <c:axId val="114925568"/>
      </c:barChart>
      <c:catAx>
        <c:axId val="114915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4925568"/>
        <c:crosses val="autoZero"/>
        <c:auto val="1"/>
        <c:lblAlgn val="ctr"/>
        <c:lblOffset val="100"/>
        <c:noMultiLvlLbl val="0"/>
      </c:catAx>
      <c:valAx>
        <c:axId val="114925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4915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114886144"/>
        <c:axId val="114887680"/>
      </c:barChart>
      <c:catAx>
        <c:axId val="114886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4887680"/>
        <c:crosses val="autoZero"/>
        <c:auto val="1"/>
        <c:lblAlgn val="ctr"/>
        <c:lblOffset val="100"/>
        <c:noMultiLvlLbl val="0"/>
      </c:catAx>
      <c:valAx>
        <c:axId val="1148876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4886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</c:v>
                </c:pt>
                <c:pt idx="1">
                  <c:v>4</c:v>
                </c:pt>
                <c:pt idx="2">
                  <c:v>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50208768"/>
        <c:axId val="50210304"/>
      </c:barChart>
      <c:catAx>
        <c:axId val="50208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210304"/>
        <c:crosses val="autoZero"/>
        <c:auto val="1"/>
        <c:lblAlgn val="ctr"/>
        <c:lblOffset val="100"/>
        <c:noMultiLvlLbl val="0"/>
      </c:catAx>
      <c:valAx>
        <c:axId val="50210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208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50231552"/>
        <c:axId val="50241536"/>
      </c:barChart>
      <c:catAx>
        <c:axId val="50231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241536"/>
        <c:crosses val="autoZero"/>
        <c:auto val="1"/>
        <c:lblAlgn val="ctr"/>
        <c:lblOffset val="100"/>
        <c:noMultiLvlLbl val="0"/>
      </c:catAx>
      <c:valAx>
        <c:axId val="50241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231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115409664"/>
        <c:axId val="115411200"/>
      </c:barChart>
      <c:catAx>
        <c:axId val="1154096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5411200"/>
        <c:crosses val="autoZero"/>
        <c:auto val="1"/>
        <c:lblAlgn val="ctr"/>
        <c:lblOffset val="100"/>
        <c:noMultiLvlLbl val="0"/>
      </c:catAx>
      <c:valAx>
        <c:axId val="1154112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5409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eg"/><Relationship Id="rId7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http://netzor.ru/uploads/posts/2009-08/1249668984_3dmans500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ds04.infourok.ru/uploads/ex/0e73/0002ba0a-96495d1d/hello_html_m11e22ff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67744" y="260648"/>
            <a:ext cx="6336705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бюджетное образовательное учреждение дополнительного образования «Центр внешкольной работы г. Буинска РТ»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отбора на создание муниципальных опорных площадок детской промышленной робототехники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Буинск 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18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916832"/>
            <a:ext cx="37444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муниципальных и республиканских соревнований по робототехнике, промышленной робототехнике </a:t>
            </a:r>
            <a:endParaRPr lang="ru-RU" sz="1400" dirty="0"/>
          </a:p>
        </p:txBody>
      </p:sp>
      <p:pic>
        <p:nvPicPr>
          <p:cNvPr id="3" name="Picture 2" descr="https://ds04.infourok.ru/uploads/ex/0e73/0002ba0a-96495d1d/hello_html_m11e22ff7.jpg"/>
          <p:cNvPicPr>
            <a:picLocks noChangeAspect="1" noChangeArrowheads="1"/>
          </p:cNvPicPr>
          <p:nvPr/>
        </p:nvPicPr>
        <p:blipFill rotWithShape="1">
          <a:blip r:embed="rId2"/>
          <a:srcRect l="14897" r="68899"/>
          <a:stretch/>
        </p:blipFill>
        <p:spPr bwMode="auto">
          <a:xfrm>
            <a:off x="0" y="0"/>
            <a:ext cx="1331640" cy="6858000"/>
          </a:xfrm>
          <a:prstGeom prst="rect">
            <a:avLst/>
          </a:prstGeom>
          <a:noFill/>
        </p:spPr>
      </p:pic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520379964"/>
              </p:ext>
            </p:extLst>
          </p:nvPr>
        </p:nvGraphicFramePr>
        <p:xfrm>
          <a:off x="1356989" y="28848"/>
          <a:ext cx="3312368" cy="1887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5364088" y="1916832"/>
            <a:ext cx="34381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 договора (соглашения) с партнерами (образовательными, индустриальными)</a:t>
            </a:r>
            <a:endParaRPr lang="ru-RU" sz="1400" dirty="0"/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1427590018"/>
              </p:ext>
            </p:extLst>
          </p:nvPr>
        </p:nvGraphicFramePr>
        <p:xfrm>
          <a:off x="5078002" y="188640"/>
          <a:ext cx="3022389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1195484" y="5085184"/>
            <a:ext cx="415820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Опорной площадки в работе республиканских профильных смен по техническому творчеству, направление на смену педагога дополнительного образования, реализующего программы по промышленной робототехнике в качестве педагогов смены с проведением мастер-классов</a:t>
            </a:r>
            <a:endParaRPr lang="ru-RU" sz="1400" dirty="0"/>
          </a:p>
        </p:txBody>
      </p:sp>
      <p:graphicFrame>
        <p:nvGraphicFramePr>
          <p:cNvPr id="22" name="Диаграмма 21"/>
          <p:cNvGraphicFramePr/>
          <p:nvPr>
            <p:extLst>
              <p:ext uri="{D42A27DB-BD31-4B8C-83A1-F6EECF244321}">
                <p14:modId xmlns:p14="http://schemas.microsoft.com/office/powerpoint/2010/main" val="1558686490"/>
              </p:ext>
            </p:extLst>
          </p:nvPr>
        </p:nvGraphicFramePr>
        <p:xfrm>
          <a:off x="1351397" y="2852936"/>
          <a:ext cx="3535285" cy="2325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3270027228"/>
              </p:ext>
            </p:extLst>
          </p:nvPr>
        </p:nvGraphicFramePr>
        <p:xfrm>
          <a:off x="4928074" y="2924944"/>
          <a:ext cx="3748382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5220072" y="5085184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профильной группы по детской промышленной робототехнике в детском оздоровительном лагере «Чайка»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Буинского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муниципального района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51295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109913" y="-45688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175" fontAlgn="base">
              <a:spcBef>
                <a:spcPct val="0"/>
              </a:spcBef>
              <a:spcAft>
                <a:spcPct val="0"/>
              </a:spcAft>
              <a:tabLst>
                <a:tab pos="1190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190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190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190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190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190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190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190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1906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31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90625" algn="l"/>
              </a:tabLst>
            </a:pP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Показатели оценки эффективности деятельности </a:t>
            </a:r>
            <a:endParaRPr kumimoji="0" lang="ru-RU" alt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90625" algn="l"/>
              </a:tabLst>
            </a:pP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Опорной площадки</a:t>
            </a:r>
            <a:endParaRPr kumimoji="0" lang="ru-RU" alt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906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https://ds04.infourok.ru/uploads/ex/0e73/0002ba0a-96495d1d/hello_html_m11e22ff7.jpg"/>
          <p:cNvPicPr>
            <a:picLocks noChangeAspect="1" noChangeArrowheads="1"/>
          </p:cNvPicPr>
          <p:nvPr/>
        </p:nvPicPr>
        <p:blipFill rotWithShape="1">
          <a:blip r:embed="rId2"/>
          <a:srcRect l="14897" r="68899"/>
          <a:stretch/>
        </p:blipFill>
        <p:spPr bwMode="auto">
          <a:xfrm>
            <a:off x="0" y="0"/>
            <a:ext cx="133164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63688" y="2780928"/>
            <a:ext cx="67810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Спасибо за внимание!</a:t>
            </a:r>
            <a:endParaRPr lang="ru-RU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66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2"/>
            <a:ext cx="8208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218335"/>
              </p:ext>
            </p:extLst>
          </p:nvPr>
        </p:nvGraphicFramePr>
        <p:xfrm>
          <a:off x="179512" y="764704"/>
          <a:ext cx="8712968" cy="5625842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273335"/>
                <a:gridCol w="1893854"/>
                <a:gridCol w="2273335"/>
                <a:gridCol w="2272444"/>
              </a:tblGrid>
              <a:tr h="468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Наименование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объединения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31" marR="424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Наличие оборудования/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планируется приобрести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31" marR="424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Место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расположения/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наличие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помещения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(юридический адрес, площадь)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31" marR="424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Наличие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кадров/ образование/ квалификация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31" marR="42431" marT="0" marB="0"/>
                </a:tc>
              </a:tr>
              <a:tr h="12781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«Мобильная робототехника»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31" marR="424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Оборудование «ОПТИМА» с элементами робототехники и </a:t>
                      </a:r>
                      <a:r>
                        <a:rPr lang="ru-RU" sz="1200" dirty="0" err="1">
                          <a:effectLst/>
                        </a:rPr>
                        <a:t>мехатроники</a:t>
                      </a:r>
                      <a:r>
                        <a:rPr lang="ru-RU" sz="1200" dirty="0">
                          <a:effectLst/>
                        </a:rPr>
                        <a:t> производства ПО «Зарница»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31" marR="424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МБУ ДО «Центр внешкольной работы г. Буинска РТ», г. Буинск, ул. Ленина, дом 45, кабинет информатики, 32 кв. м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31" marR="424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Соловьев Роман Юрьевич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ГОУ ВПО «Удмуртский Государственный Университет», информатик – экономист, стаж работы на базовой площадке более 3 лет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31" marR="42431" marT="0" marB="0"/>
                </a:tc>
              </a:tr>
              <a:tr h="14059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«Образовательная робототехника»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31" marR="424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Базовый набор </a:t>
                      </a:r>
                      <a:r>
                        <a:rPr lang="en-US" sz="1200" dirty="0">
                          <a:effectLst/>
                        </a:rPr>
                        <a:t>Lego </a:t>
                      </a:r>
                      <a:r>
                        <a:rPr lang="en-US" sz="1200" dirty="0" err="1">
                          <a:effectLst/>
                        </a:rPr>
                        <a:t>Mindstorm</a:t>
                      </a:r>
                      <a:r>
                        <a:rPr lang="ru-RU" sz="1200" dirty="0">
                          <a:effectLst/>
                        </a:rPr>
                        <a:t> – 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Ресурсный набор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Lego </a:t>
                      </a:r>
                      <a:r>
                        <a:rPr lang="en-US" sz="1200" dirty="0" err="1">
                          <a:effectLst/>
                        </a:rPr>
                        <a:t>Mindstorm</a:t>
                      </a:r>
                      <a:r>
                        <a:rPr lang="ru-RU" sz="1200" dirty="0">
                          <a:effectLst/>
                        </a:rPr>
                        <a:t> – 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31" marR="424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МБОО «Лицей №2 г. Буинска РТ», г. Буинск, ул. Ефремова, дом 148, кабинет информатики, 40 </a:t>
                      </a:r>
                      <a:r>
                        <a:rPr lang="ru-RU" sz="1200" dirty="0" err="1">
                          <a:effectLst/>
                        </a:rPr>
                        <a:t>кв.м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31" marR="424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Мулеева</a:t>
                      </a:r>
                      <a:r>
                        <a:rPr lang="ru-RU" sz="1200" dirty="0">
                          <a:effectLst/>
                        </a:rPr>
                        <a:t> Анастасия Юрьевна,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Татарский государственный гуманитарный педагогический институт, учитель информатики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стаж работы на базовой площадке более 3 лет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31" marR="42431" marT="0" marB="0"/>
                </a:tc>
              </a:tr>
              <a:tr h="16615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«Робототехника»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31" marR="424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Базовый набор </a:t>
                      </a:r>
                      <a:r>
                        <a:rPr lang="en-US" sz="1200" dirty="0">
                          <a:effectLst/>
                        </a:rPr>
                        <a:t>Lego </a:t>
                      </a:r>
                      <a:r>
                        <a:rPr lang="en-US" sz="1200" dirty="0" err="1">
                          <a:effectLst/>
                        </a:rPr>
                        <a:t>Mindstorm</a:t>
                      </a:r>
                      <a:r>
                        <a:rPr lang="ru-RU" sz="1200" dirty="0">
                          <a:effectLst/>
                        </a:rPr>
                        <a:t> – 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Ресурсный набор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Lego </a:t>
                      </a:r>
                      <a:r>
                        <a:rPr lang="en-US" sz="1200" dirty="0" err="1">
                          <a:effectLst/>
                        </a:rPr>
                        <a:t>Mindstorm</a:t>
                      </a:r>
                      <a:r>
                        <a:rPr lang="ru-RU" sz="1200" dirty="0">
                          <a:effectLst/>
                        </a:rPr>
                        <a:t> – 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31" marR="424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МБОУ «Гимназия №5 г. Буинска РТ», г. Буинск, ул. </a:t>
                      </a:r>
                      <a:r>
                        <a:rPr lang="ru-RU" sz="1200" dirty="0" err="1">
                          <a:effectLst/>
                        </a:rPr>
                        <a:t>Исхаки</a:t>
                      </a:r>
                      <a:r>
                        <a:rPr lang="ru-RU" sz="1200" dirty="0">
                          <a:effectLst/>
                        </a:rPr>
                        <a:t>, дом 29, кабинет робототехники, 24 </a:t>
                      </a:r>
                      <a:r>
                        <a:rPr lang="ru-RU" sz="1200" dirty="0" err="1">
                          <a:effectLst/>
                        </a:rPr>
                        <a:t>кв.м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31" marR="424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Каюмова</a:t>
                      </a:r>
                      <a:r>
                        <a:rPr lang="ru-RU" sz="1200" dirty="0">
                          <a:effectLst/>
                        </a:rPr>
                        <a:t> Аида </a:t>
                      </a:r>
                      <a:r>
                        <a:rPr lang="ru-RU" sz="1200" dirty="0" err="1">
                          <a:effectLst/>
                        </a:rPr>
                        <a:t>Ранисовна</a:t>
                      </a:r>
                      <a:r>
                        <a:rPr lang="ru-RU" sz="1200" dirty="0">
                          <a:effectLst/>
                        </a:rPr>
                        <a:t>, ГАПОУ «</a:t>
                      </a:r>
                      <a:r>
                        <a:rPr lang="ru-RU" sz="1200" dirty="0" err="1">
                          <a:effectLst/>
                        </a:rPr>
                        <a:t>Тетюшский</a:t>
                      </a:r>
                      <a:r>
                        <a:rPr lang="ru-RU" sz="1200" dirty="0">
                          <a:effectLst/>
                        </a:rPr>
                        <a:t> государственный колледж гражданской защиты»,  техник – программист, заочно ФГЮОУВО «Ульяновский государственный педагогический университет», молодой специалист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431" marR="42431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059832" y="-77326"/>
            <a:ext cx="26034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Ресурсы</a:t>
            </a:r>
            <a:endParaRPr lang="ru-RU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844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695" y="4074374"/>
            <a:ext cx="2970257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https://ds04.infourok.ru/uploads/ex/0e73/0002ba0a-96495d1d/hello_html_m11e22ff7.jpg"/>
          <p:cNvPicPr>
            <a:picLocks noChangeAspect="1" noChangeArrowheads="1"/>
          </p:cNvPicPr>
          <p:nvPr/>
        </p:nvPicPr>
        <p:blipFill rotWithShape="1">
          <a:blip r:embed="rId3"/>
          <a:srcRect l="14897" r="68899"/>
          <a:stretch/>
        </p:blipFill>
        <p:spPr bwMode="auto">
          <a:xfrm>
            <a:off x="0" y="0"/>
            <a:ext cx="1331640" cy="6858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951" r="388"/>
          <a:stretch/>
        </p:blipFill>
        <p:spPr>
          <a:xfrm rot="16200000">
            <a:off x="883737" y="491795"/>
            <a:ext cx="2768014" cy="19392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7998" y="2905780"/>
            <a:ext cx="216024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Соглашение о взаимодействии с Обществом с ограниченной ответственностью «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Буинский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машиностроительный завод»  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2845425"/>
            <a:ext cx="2592288" cy="1065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Договор о научно – методическом сотрудничестве с  Автономной некоммерческой организацией  высшего образования «Университет </a:t>
            </a:r>
            <a:r>
              <a:rPr lang="ru-RU" sz="1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Иннополис</a:t>
            </a:r>
            <a:r>
              <a:rPr lang="ru-RU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90113" y="2830902"/>
            <a:ext cx="2430359" cy="1065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Соглашение о взаимодействии с Акционерным обществом «Научно – производственное объединение «Опытно конструкторское бюро имени </a:t>
            </a:r>
            <a:r>
              <a:rPr lang="ru-RU" sz="1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М.П.Симонова</a:t>
            </a:r>
            <a:r>
              <a:rPr lang="ru-RU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5597655"/>
            <a:ext cx="4572000" cy="12603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Соглашение между Государственным бюджетным учреждением дополнительного образования «Республиканский центр внешкольной работы» и </a:t>
            </a:r>
            <a:r>
              <a:rPr lang="ru-RU" sz="1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Буинским</a:t>
            </a:r>
            <a:r>
              <a:rPr lang="ru-RU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муниципальным  районом Республики Татарстан об обеспечении 20 %  </a:t>
            </a:r>
            <a:r>
              <a:rPr lang="ru-RU" sz="1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софинансирования</a:t>
            </a:r>
            <a:r>
              <a:rPr lang="ru-RU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из средств муниципального образования для эффективного функционирования муниципального опорного центра.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076" y="68589"/>
            <a:ext cx="2080899" cy="27745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077508" y="477064"/>
            <a:ext cx="2664296" cy="19982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04" t="-103" b="61653"/>
          <a:stretch/>
        </p:blipFill>
        <p:spPr>
          <a:xfrm>
            <a:off x="4863141" y="3972684"/>
            <a:ext cx="3053943" cy="1639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11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s://ds04.infourok.ru/uploads/ex/0e73/0002ba0a-96495d1d/hello_html_m11e22ff7.jpg"/>
          <p:cNvPicPr>
            <a:picLocks noChangeAspect="1" noChangeArrowheads="1"/>
          </p:cNvPicPr>
          <p:nvPr/>
        </p:nvPicPr>
        <p:blipFill rotWithShape="1">
          <a:blip r:embed="rId2"/>
          <a:srcRect l="14897" r="68899"/>
          <a:stretch/>
        </p:blipFill>
        <p:spPr bwMode="auto">
          <a:xfrm>
            <a:off x="0" y="0"/>
            <a:ext cx="133164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971599" y="879666"/>
            <a:ext cx="4272473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фестиваль робототехники «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Робофест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16-международная специализированная выставка «Машиностроение. Металлообработка. Казань»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17- международная специализированная выставка «Машиностроение. Металлообработка. Казань»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Международный фестиваль робототехники «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Робофест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VIII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Всероссийской робототехнический фестиваль «Робофест-2016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Окружной робототехнический фестиваль «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Робофест-Пололжье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чемпионат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JuniorSkills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Республики Татарстан – 2016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этап Всероссийской робототехнической олимпиады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40536" y="-120867"/>
            <a:ext cx="76150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Результативность работы</a:t>
            </a:r>
            <a:endParaRPr lang="ru-RU" sz="54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6170" y="2412411"/>
            <a:ext cx="1569893" cy="1984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Руслан\Downloads\KhzCRNdVE2c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96822" y="5229200"/>
            <a:ext cx="2240134" cy="1542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E:\Настя не трогать!\отчет икт 2017\IMG_4467.jpg"/>
          <p:cNvPicPr/>
          <p:nvPr/>
        </p:nvPicPr>
        <p:blipFill>
          <a:blip r:embed="rId5" cstate="print"/>
          <a:srcRect l="20417" r="26250"/>
          <a:stretch>
            <a:fillRect/>
          </a:stretch>
        </p:blipFill>
        <p:spPr bwMode="auto">
          <a:xfrm>
            <a:off x="5312041" y="802463"/>
            <a:ext cx="1285817" cy="1469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:\Users\Руслан\Downloads\QCvfNrR4xe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98186" y="3782852"/>
            <a:ext cx="1938770" cy="13223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E:\Настя не трогать!\отчет икт 2017\IMG_0730 (1)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5827" y="2271721"/>
            <a:ext cx="2230088" cy="1285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C:\Users\Руслан\Downloads\1PGGECmkbG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38334" y="766337"/>
            <a:ext cx="1878498" cy="1285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6" descr="G:\Робофест Москва\Сертификаты\Сертификат2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429" y="4538058"/>
            <a:ext cx="1511374" cy="2078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44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https://ds04.infourok.ru/uploads/ex/0e73/0002ba0a-96495d1d/hello_html_m11e22ff7.jpg"/>
          <p:cNvPicPr>
            <a:picLocks noChangeAspect="1" noChangeArrowheads="1"/>
          </p:cNvPicPr>
          <p:nvPr/>
        </p:nvPicPr>
        <p:blipFill rotWithShape="1">
          <a:blip r:embed="rId2"/>
          <a:srcRect l="14897" r="68899"/>
          <a:stretch/>
        </p:blipFill>
        <p:spPr bwMode="auto">
          <a:xfrm>
            <a:off x="0" y="0"/>
            <a:ext cx="133164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963300" y="836712"/>
            <a:ext cx="430063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Республиканские соревнования «ИКАР Татарстан 2016»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по робототехнике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Hello Optima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2017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Республиканские соревнования «ИКАР Татарстан 2017»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Зональные  робототехнические соревнования «БУА-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Roboti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- 2016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этап Всероссийской робототехнической олимпиады 2017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Профильная республиканская смена по робототехнике 2016 года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чемпионат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JuniorSkills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Республики Татарстан – 2018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Республиканские соревнования «ИКАР Классик» 2018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этап Всероссийской робототехнической олимпиады 2018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531" y="307929"/>
            <a:ext cx="1689480" cy="2252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447" y="319710"/>
            <a:ext cx="1693977" cy="2229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396" y="2858741"/>
            <a:ext cx="1906799" cy="1424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G:\Juniorskills\Сертификат1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62111" y="3172686"/>
            <a:ext cx="2124002" cy="1496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G:\Робототехника ИКАР 11.03.2016\Диплом 2 м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687661" y="4245261"/>
            <a:ext cx="1854116" cy="2549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100" y="5130064"/>
            <a:ext cx="1247138" cy="1612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6177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s://ds04.infourok.ru/uploads/ex/0e73/0002ba0a-96495d1d/hello_html_m11e22ff7.jpg"/>
          <p:cNvPicPr>
            <a:picLocks noChangeAspect="1" noChangeArrowheads="1"/>
          </p:cNvPicPr>
          <p:nvPr/>
        </p:nvPicPr>
        <p:blipFill rotWithShape="1">
          <a:blip r:embed="rId2"/>
          <a:srcRect l="14897" r="68899"/>
          <a:stretch/>
        </p:blipFill>
        <p:spPr bwMode="auto">
          <a:xfrm>
            <a:off x="0" y="0"/>
            <a:ext cx="133164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71600" y="260648"/>
            <a:ext cx="46085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степени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Международного фестиваля робототехники «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Робофест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- 2016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Призер окружного робототехнического фестиваля «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Робофест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-Поволжье», 2016 год.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Призер республиканских соревнований «ИКАР Татарстан 2016»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Призер республиканских соревнований «ИКАР Татарстан 2017»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республиканского конкурса по робототехнике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Hello Optima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2017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Призер регионального чемпионата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JuniorSkills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Республики Татарстан – 2018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Призер республиканских соревнований «ИКАР Классик»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фестиваль муниципальных образований Республики Татарстан по поддержке и развитию детского технического творчества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–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Буинский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район лауреат фестиваля.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dirty="0"/>
          </a:p>
        </p:txBody>
      </p:sp>
      <p:pic>
        <p:nvPicPr>
          <p:cNvPr id="9" name="Picture 3" descr="G:\Робофест Москва\фото Москва\P_20160415_1526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643" y="260648"/>
            <a:ext cx="2985197" cy="16791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G:\Робототехника ИКАР 11.03.2016\P_20160312_16332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43" t="21875" r="24769" b="21875"/>
          <a:stretch/>
        </p:blipFill>
        <p:spPr bwMode="auto">
          <a:xfrm>
            <a:off x="5825643" y="4354073"/>
            <a:ext cx="2985197" cy="2092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:\работа\кружок\соревнования Робототехника\Робофест\P_20160219_16183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t="3184" r="13761" b="4337"/>
          <a:stretch/>
        </p:blipFill>
        <p:spPr bwMode="auto">
          <a:xfrm>
            <a:off x="5580112" y="2200469"/>
            <a:ext cx="2612245" cy="1883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7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75656" y="674400"/>
            <a:ext cx="72008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марте 2018 года заявлялись на региональную  инновационную площадку  «Разработка программы развития  технического творчества»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занятий с группой воспитанников сельской школы</a:t>
            </a:r>
          </a:p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на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базе МБОУ «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Мещеряковская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ООШ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Буинского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района»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Проведение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для детей класса коррекции на базе МБОУ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«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Гимназия им.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М.М.Вахитова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 Буинска РТ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образовательной программы «Веселый робот» с использованием форм сетевого взаимодействия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реализация модульной образовательной программы «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Роботенок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для детей из сельской местности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образовательной программы «Робототехника» для организации сезонных и заочных школ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 профильной смены для детей  на опорной площадке детской промышленной робототехнике в каникулярное время.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участия педагогов в стажировках на базе образовательных организаций Республики Татарстан,  реализующих дополнительные общеобразовательные программы технической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профильной группы по робототехнике и детской промышленной робототехнике в ДОЛ «Чайка»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ds04.infourok.ru/uploads/ex/0e73/0002ba0a-96495d1d/hello_html_m11e22ff7.jpg"/>
          <p:cNvPicPr>
            <a:picLocks noChangeAspect="1" noChangeArrowheads="1"/>
          </p:cNvPicPr>
          <p:nvPr/>
        </p:nvPicPr>
        <p:blipFill rotWithShape="1">
          <a:blip r:embed="rId2"/>
          <a:srcRect l="14897" r="68899"/>
          <a:stretch/>
        </p:blipFill>
        <p:spPr bwMode="auto">
          <a:xfrm>
            <a:off x="0" y="0"/>
            <a:ext cx="133164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031045" y="-22972"/>
            <a:ext cx="558037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Инновационная  деятельность </a:t>
            </a:r>
          </a:p>
        </p:txBody>
      </p:sp>
    </p:spTree>
    <p:extLst>
      <p:ext uri="{BB962C8B-B14F-4D97-AF65-F5344CB8AC3E}">
        <p14:creationId xmlns:p14="http://schemas.microsoft.com/office/powerpoint/2010/main" val="23777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ds04.infourok.ru/uploads/ex/0e73/0002ba0a-96495d1d/hello_html_m11e22ff7.jpg"/>
          <p:cNvPicPr>
            <a:picLocks noChangeAspect="1" noChangeArrowheads="1"/>
          </p:cNvPicPr>
          <p:nvPr/>
        </p:nvPicPr>
        <p:blipFill rotWithShape="1">
          <a:blip r:embed="rId2"/>
          <a:srcRect l="14897" r="68899"/>
          <a:stretch/>
        </p:blipFill>
        <p:spPr bwMode="auto">
          <a:xfrm>
            <a:off x="0" y="0"/>
            <a:ext cx="133164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475656" y="1412776"/>
            <a:ext cx="69847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«Развитие технического творчества в Буинском муниципальном района»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Издание сборника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лучших работ по результатам работы опорной площадке по  детской  промышленной робототехнике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Издание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методического сборника в помощь педагогам, занимающимися с детьми техническим творчеством  «Конструируем вместе с детьми»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Мастер-классы, тренинги по техническому творчеству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Форум 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 работы опорной площадке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6632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опыта работы </a:t>
            </a:r>
            <a:endParaRPr lang="ru-RU" sz="3200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Опорной </a:t>
            </a:r>
            <a:r>
              <a:rPr lang="ru-RU" sz="3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площадки </a:t>
            </a:r>
          </a:p>
        </p:txBody>
      </p:sp>
      <p:pic>
        <p:nvPicPr>
          <p:cNvPr id="5" name="Picture 20" descr="http://netzor.ru/uploads/posts/2009-08/1249668984_3dmans500.jpg"/>
          <p:cNvPicPr>
            <a:picLocks noChangeAspect="1" noChangeArrowheads="1"/>
          </p:cNvPicPr>
          <p:nvPr/>
        </p:nvPicPr>
        <p:blipFill>
          <a:blip r:embed="rId3" r:link="rId4"/>
          <a:srcRect t="51843"/>
          <a:stretch>
            <a:fillRect/>
          </a:stretch>
        </p:blipFill>
        <p:spPr bwMode="auto">
          <a:xfrm>
            <a:off x="3059832" y="4304597"/>
            <a:ext cx="3168352" cy="256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547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4.infourok.ru/uploads/ex/0e73/0002ba0a-96495d1d/hello_html_m11e22ff7.jpg"/>
          <p:cNvPicPr>
            <a:picLocks noChangeAspect="1" noChangeArrowheads="1"/>
          </p:cNvPicPr>
          <p:nvPr/>
        </p:nvPicPr>
        <p:blipFill rotWithShape="1">
          <a:blip r:embed="rId2"/>
          <a:srcRect l="14897" r="68899"/>
          <a:stretch/>
        </p:blipFill>
        <p:spPr bwMode="auto">
          <a:xfrm>
            <a:off x="0" y="0"/>
            <a:ext cx="133164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28264" y="2420888"/>
            <a:ext cx="4572000" cy="59702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1345"/>
              </a:lnSpc>
              <a:spcBef>
                <a:spcPts val="215"/>
              </a:spcBef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Ежегодное  увеличение охвата детей, занимающихся техническим творчеством по направлению «Промышленная робототехника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4119049898"/>
              </p:ext>
            </p:extLst>
          </p:nvPr>
        </p:nvGraphicFramePr>
        <p:xfrm>
          <a:off x="1043608" y="86432"/>
          <a:ext cx="3960440" cy="233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652120" y="2284481"/>
            <a:ext cx="34918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занятий с группой воспитанников муниципальных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районов,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занятие в неделю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1995923917"/>
              </p:ext>
            </p:extLst>
          </p:nvPr>
        </p:nvGraphicFramePr>
        <p:xfrm>
          <a:off x="5292080" y="261078"/>
          <a:ext cx="3624064" cy="2121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5148064" y="5473005"/>
            <a:ext cx="38555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дополнительных профессиональных программ повышения квалификации педагогических     и     руководящих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работников системы дополнительного образования детей в форме стажировки</a:t>
            </a:r>
            <a:endParaRPr lang="ru-RU" sz="1400" dirty="0"/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1225020748"/>
              </p:ext>
            </p:extLst>
          </p:nvPr>
        </p:nvGraphicFramePr>
        <p:xfrm>
          <a:off x="5148064" y="3061275"/>
          <a:ext cx="3826375" cy="2484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875927521"/>
              </p:ext>
            </p:extLst>
          </p:nvPr>
        </p:nvGraphicFramePr>
        <p:xfrm>
          <a:off x="1510748" y="3212976"/>
          <a:ext cx="3277276" cy="2088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1439134" y="5555144"/>
            <a:ext cx="3600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Опорной площадкой мероприятий по популяризации детского технического творчества по направлению «Промышленная робототехника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691386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TM03090430[[fn=Окаймление]]</Template>
  <TotalTime>443</TotalTime>
  <Words>805</Words>
  <Application>Microsoft Office PowerPoint</Application>
  <PresentationFormat>Экран (4:3)</PresentationFormat>
  <Paragraphs>112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Алёна</dc:creator>
  <cp:lastModifiedBy>USER</cp:lastModifiedBy>
  <cp:revision>69</cp:revision>
  <dcterms:created xsi:type="dcterms:W3CDTF">2017-04-03T12:02:37Z</dcterms:created>
  <dcterms:modified xsi:type="dcterms:W3CDTF">2020-01-27T08:08:52Z</dcterms:modified>
</cp:coreProperties>
</file>